
<file path=[Content_Types].xml><?xml version="1.0" encoding="utf-8"?>
<Types xmlns="http://schemas.openxmlformats.org/package/2006/content-types">
  <Default ContentType="image/gif" Extension="gif"/>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ecacf613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ecacf613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ecacf613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ecacf613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ecacf613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ecacf613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7ecacf613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ecacf613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7ecacf613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ecacf613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7e80596024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e80596024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ecacf6137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ecacf6137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ecacf6137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ecacf6137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ecacf6137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ecacf613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7dbd6e42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dbd6e42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3573366ad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573366ad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7ecacf61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ecacf61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ecacf613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ecacf613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ecacf613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ecacf613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ecacf613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ecacf613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ecacf613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ecacf613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ecacf613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ecacf613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ecacf6137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ecacf6137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CS 174A </a:t>
            </a:r>
            <a:endParaRPr/>
          </a:p>
          <a:p>
            <a:pPr indent="0" lvl="0" marL="0" rtl="0" algn="ctr">
              <a:spcBef>
                <a:spcPts val="0"/>
              </a:spcBef>
              <a:spcAft>
                <a:spcPts val="0"/>
              </a:spcAft>
              <a:buNone/>
            </a:pPr>
            <a:r>
              <a:rPr lang="en"/>
              <a:t>Discussion-</a:t>
            </a:r>
            <a:r>
              <a:rPr lang="en"/>
              <a:t>Week 8</a:t>
            </a:r>
            <a:endParaRPr/>
          </a:p>
        </p:txBody>
      </p:sp>
      <p:sp>
        <p:nvSpPr>
          <p:cNvPr id="55" name="Google Shape;55;p13"/>
          <p:cNvSpPr txBox="1"/>
          <p:nvPr>
            <p:ph idx="1" type="subTitle"/>
          </p:nvPr>
        </p:nvSpPr>
        <p:spPr>
          <a:xfrm>
            <a:off x="311700" y="32345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p>
          <a:p>
            <a:pPr indent="0" lvl="0" marL="0" rtl="0" algn="ctr">
              <a:spcBef>
                <a:spcPts val="0"/>
              </a:spcBef>
              <a:spcAft>
                <a:spcPts val="0"/>
              </a:spcAft>
              <a:buNone/>
            </a:pPr>
            <a:r>
              <a:rPr lang="en" sz="2400"/>
              <a:t>2/27/2020</a:t>
            </a:r>
            <a:endParaRPr sz="2400"/>
          </a:p>
        </p:txBody>
      </p:sp>
      <p:pic>
        <p:nvPicPr>
          <p:cNvPr id="56" name="Google Shape;56;p13"/>
          <p:cNvPicPr preferRelativeResize="0"/>
          <p:nvPr/>
        </p:nvPicPr>
        <p:blipFill>
          <a:blip r:embed="rId3">
            <a:alphaModFix/>
          </a:blip>
          <a:stretch>
            <a:fillRect/>
          </a:stretch>
        </p:blipFill>
        <p:spPr>
          <a:xfrm>
            <a:off x="8039700" y="273476"/>
            <a:ext cx="792600" cy="792600"/>
          </a:xfrm>
          <a:prstGeom prst="rect">
            <a:avLst/>
          </a:prstGeom>
          <a:noFill/>
          <a:ln>
            <a:noFill/>
          </a:ln>
        </p:spPr>
      </p:pic>
      <p:pic>
        <p:nvPicPr>
          <p:cNvPr id="57" name="Google Shape;57;p13"/>
          <p:cNvPicPr preferRelativeResize="0"/>
          <p:nvPr/>
        </p:nvPicPr>
        <p:blipFill>
          <a:blip r:embed="rId4">
            <a:alphaModFix/>
          </a:blip>
          <a:stretch>
            <a:fillRect/>
          </a:stretch>
        </p:blipFill>
        <p:spPr>
          <a:xfrm>
            <a:off x="525000" y="458575"/>
            <a:ext cx="1268500" cy="422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Raytracing</a:t>
            </a:r>
            <a:endParaRPr/>
          </a:p>
        </p:txBody>
      </p:sp>
      <p:sp>
        <p:nvSpPr>
          <p:cNvPr id="141" name="Google Shape;141;p22"/>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142" name="Google Shape;142;p22"/>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143" name="Google Shape;143;p22"/>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144" name="Google Shape;144;p22"/>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145" name="Google Shape;145;p22"/>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raytrace( ray )</a:t>
            </a:r>
            <a:endParaRPr>
              <a:solidFill>
                <a:schemeClr val="dk1"/>
              </a:solidFill>
            </a:endParaRPr>
          </a:p>
          <a:p>
            <a:pPr indent="0" lvl="0" marL="0" rtl="0" algn="l">
              <a:spcBef>
                <a:spcPts val="1600"/>
              </a:spcBef>
              <a:spcAft>
                <a:spcPts val="0"/>
              </a:spcAft>
              <a:buNone/>
            </a:pPr>
            <a:r>
              <a:rPr lang="en">
                <a:solidFill>
                  <a:schemeClr val="dk1"/>
                </a:solidFill>
              </a:rPr>
              <a:t>	P = closest_intersection(ray)</a:t>
            </a:r>
            <a:br>
              <a:rPr lang="en">
                <a:solidFill>
                  <a:schemeClr val="dk1"/>
                </a:solidFill>
              </a:rPr>
            </a:br>
            <a:r>
              <a:rPr lang="en">
                <a:solidFill>
                  <a:schemeClr val="dk1"/>
                </a:solidFill>
              </a:rPr>
              <a:t>local_color = 	ShadowRay(light1, P) + …</a:t>
            </a:r>
            <a:br>
              <a:rPr lang="en">
                <a:solidFill>
                  <a:schemeClr val="dk1"/>
                </a:solidFill>
              </a:rPr>
            </a:br>
            <a:r>
              <a:rPr lang="en">
                <a:solidFill>
                  <a:schemeClr val="dk1"/>
                </a:solidFill>
              </a:rPr>
              <a:t> 		+ ShadowRay(lightN, P)</a:t>
            </a:r>
            <a:br>
              <a:rPr lang="en">
                <a:solidFill>
                  <a:schemeClr val="dk1"/>
                </a:solidFill>
              </a:rPr>
            </a:br>
            <a:r>
              <a:rPr lang="en">
                <a:solidFill>
                  <a:schemeClr val="dk1"/>
                </a:solidFill>
              </a:rPr>
              <a:t>reflected_color = raytrace(reflected_ray)</a:t>
            </a:r>
            <a:br>
              <a:rPr lang="en">
                <a:solidFill>
                  <a:schemeClr val="dk1"/>
                </a:solidFill>
              </a:rPr>
            </a:br>
            <a:r>
              <a:rPr lang="en">
                <a:solidFill>
                  <a:schemeClr val="dk1"/>
                </a:solidFill>
              </a:rPr>
              <a:t>refracted_color = raytrace(refracted_ray)</a:t>
            </a:r>
            <a:br>
              <a:rPr lang="en">
                <a:solidFill>
                  <a:schemeClr val="dk1"/>
                </a:solidFill>
              </a:rPr>
            </a:br>
            <a:r>
              <a:rPr lang="en">
                <a:solidFill>
                  <a:schemeClr val="dk1"/>
                </a:solidFill>
              </a:rPr>
              <a:t>color = local_color +</a:t>
            </a:r>
            <a:br>
              <a:rPr lang="en">
                <a:solidFill>
                  <a:schemeClr val="dk1"/>
                </a:solidFill>
              </a:rPr>
            </a:br>
            <a:r>
              <a:rPr lang="en">
                <a:solidFill>
                  <a:schemeClr val="dk1"/>
                </a:solidFill>
              </a:rPr>
              <a:t>	      + krfl* reflected_color</a:t>
            </a:r>
            <a:br>
              <a:rPr lang="en">
                <a:solidFill>
                  <a:schemeClr val="dk1"/>
                </a:solidFill>
              </a:rPr>
            </a:br>
            <a:r>
              <a:rPr lang="en">
                <a:solidFill>
                  <a:schemeClr val="dk1"/>
                </a:solidFill>
              </a:rPr>
              <a:t>	      + krfa* refracted_color</a:t>
            </a:r>
            <a:endParaRPr>
              <a:solidFill>
                <a:schemeClr val="dk1"/>
              </a:solidFill>
            </a:endParaRPr>
          </a:p>
          <a:p>
            <a:pPr indent="0" lvl="0" marL="0" rtl="0" algn="l">
              <a:spcBef>
                <a:spcPts val="1600"/>
              </a:spcBef>
              <a:spcAft>
                <a:spcPts val="0"/>
              </a:spcAft>
              <a:buNone/>
            </a:pPr>
            <a:r>
              <a:rPr lang="en">
                <a:solidFill>
                  <a:schemeClr val="dk1"/>
                </a:solidFill>
              </a:rPr>
              <a:t>return( color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146" name="Google Shape;146;p22"/>
          <p:cNvPicPr preferRelativeResize="0"/>
          <p:nvPr/>
        </p:nvPicPr>
        <p:blipFill>
          <a:blip r:embed="rId5">
            <a:alphaModFix/>
          </a:blip>
          <a:stretch>
            <a:fillRect/>
          </a:stretch>
        </p:blipFill>
        <p:spPr>
          <a:xfrm>
            <a:off x="5555700" y="1281425"/>
            <a:ext cx="3276600" cy="3486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Raytracing</a:t>
            </a:r>
            <a:endParaRPr/>
          </a:p>
        </p:txBody>
      </p:sp>
      <p:sp>
        <p:nvSpPr>
          <p:cNvPr id="152" name="Google Shape;152;p23"/>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153" name="Google Shape;153;p23"/>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154" name="Google Shape;154;p23"/>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155" name="Google Shape;155;p23"/>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156" name="Google Shape;156;p23"/>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Casting the first ray   :  P(t)= eye_loc+ t(image_loc-eye_loc)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For each object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Compute the hit time (t)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The one with the lowest t is the hit point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Make </a:t>
            </a:r>
            <a:r>
              <a:rPr lang="en">
                <a:solidFill>
                  <a:schemeClr val="dk1"/>
                </a:solidFill>
              </a:rPr>
              <a:t>simplifications (e.g. bounded volumes)</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157" name="Google Shape;157;p23"/>
          <p:cNvPicPr preferRelativeResize="0"/>
          <p:nvPr/>
        </p:nvPicPr>
        <p:blipFill rotWithShape="1">
          <a:blip r:embed="rId5">
            <a:alphaModFix/>
          </a:blip>
          <a:srcRect b="0" l="0" r="0" t="6279"/>
          <a:stretch/>
        </p:blipFill>
        <p:spPr>
          <a:xfrm>
            <a:off x="2837800" y="2798300"/>
            <a:ext cx="4687776" cy="22985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Raytracing</a:t>
            </a:r>
            <a:endParaRPr/>
          </a:p>
        </p:txBody>
      </p:sp>
      <p:sp>
        <p:nvSpPr>
          <p:cNvPr id="163" name="Google Shape;163;p24"/>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164" name="Google Shape;164;p24"/>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165" name="Google Shape;165;p24"/>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166" name="Google Shape;166;p24"/>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167" name="Google Shape;167;p24"/>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In refraction, light rays that travel from one medium to </a:t>
            </a:r>
            <a:r>
              <a:rPr lang="en">
                <a:solidFill>
                  <a:schemeClr val="dk1"/>
                </a:solidFill>
              </a:rPr>
              <a:t>another</a:t>
            </a:r>
            <a:r>
              <a:rPr lang="en">
                <a:solidFill>
                  <a:schemeClr val="dk1"/>
                </a:solidFill>
              </a:rPr>
              <a:t> are bent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Object at location x seems to be at location y</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168" name="Google Shape;168;p24"/>
          <p:cNvPicPr preferRelativeResize="0"/>
          <p:nvPr/>
        </p:nvPicPr>
        <p:blipFill rotWithShape="1">
          <a:blip r:embed="rId5">
            <a:alphaModFix/>
          </a:blip>
          <a:srcRect b="5780" l="1263" r="0" t="3475"/>
          <a:stretch/>
        </p:blipFill>
        <p:spPr>
          <a:xfrm>
            <a:off x="2581838" y="2232950"/>
            <a:ext cx="4315974" cy="2609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Raytracing</a:t>
            </a:r>
            <a:endParaRPr/>
          </a:p>
        </p:txBody>
      </p:sp>
      <p:sp>
        <p:nvSpPr>
          <p:cNvPr id="174" name="Google Shape;174;p25"/>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175" name="Google Shape;175;p25"/>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176" name="Google Shape;176;p25"/>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177" name="Google Shape;177;p25"/>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178" name="Google Shape;178;p25"/>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Index of refraction determines how much light is bent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Speed of light depends on the medium itself.</a:t>
            </a:r>
            <a:endParaRPr>
              <a:solidFill>
                <a:schemeClr val="dk1"/>
              </a:solidFill>
            </a:endParaRPr>
          </a:p>
          <a:p>
            <a:pPr indent="0" lvl="0" marL="457200" rtl="0" algn="l">
              <a:spcBef>
                <a:spcPts val="1600"/>
              </a:spcBef>
              <a:spcAft>
                <a:spcPts val="0"/>
              </a:spcAft>
              <a:buNone/>
            </a:pPr>
            <a:r>
              <a:rPr lang="en">
                <a:solidFill>
                  <a:schemeClr val="dk1"/>
                </a:solidFill>
              </a:rPr>
              <a:t>                               Index of refraction = c/v</a:t>
            </a:r>
            <a:endParaRPr>
              <a:solidFill>
                <a:schemeClr val="dk1"/>
              </a:solidFill>
            </a:endParaRPr>
          </a:p>
          <a:p>
            <a:pPr indent="0" lvl="0" marL="457200" rtl="0" algn="l">
              <a:spcBef>
                <a:spcPts val="1600"/>
              </a:spcBef>
              <a:spcAft>
                <a:spcPts val="0"/>
              </a:spcAft>
              <a:buNone/>
            </a:pPr>
            <a:r>
              <a:rPr lang="en">
                <a:solidFill>
                  <a:schemeClr val="dk1"/>
                </a:solidFill>
              </a:rPr>
              <a:t>c</a:t>
            </a:r>
            <a:r>
              <a:rPr lang="en">
                <a:solidFill>
                  <a:schemeClr val="dk1"/>
                </a:solidFill>
              </a:rPr>
              <a:t>: Speed of light in vacuum: 3*10^(8) m/s</a:t>
            </a:r>
            <a:endParaRPr>
              <a:solidFill>
                <a:schemeClr val="dk1"/>
              </a:solidFill>
            </a:endParaRPr>
          </a:p>
          <a:p>
            <a:pPr indent="0" lvl="0" marL="457200" rtl="0" algn="l">
              <a:spcBef>
                <a:spcPts val="1600"/>
              </a:spcBef>
              <a:spcAft>
                <a:spcPts val="0"/>
              </a:spcAft>
              <a:buNone/>
            </a:pPr>
            <a:r>
              <a:rPr lang="en">
                <a:solidFill>
                  <a:schemeClr val="dk1"/>
                </a:solidFill>
              </a:rPr>
              <a:t>v</a:t>
            </a:r>
            <a:r>
              <a:rPr lang="en">
                <a:solidFill>
                  <a:schemeClr val="dk1"/>
                </a:solidFill>
              </a:rPr>
              <a:t>: Speed of light in the medium of interest </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Some typical numbers for index of refraction</a:t>
            </a:r>
            <a:endParaRPr>
              <a:solidFill>
                <a:schemeClr val="dk1"/>
              </a:solidFill>
            </a:endParaRPr>
          </a:p>
          <a:p>
            <a:pPr indent="0" lvl="0" marL="457200" rtl="0" algn="l">
              <a:spcBef>
                <a:spcPts val="1600"/>
              </a:spcBef>
              <a:spcAft>
                <a:spcPts val="0"/>
              </a:spcAft>
              <a:buNone/>
            </a:pPr>
            <a:r>
              <a:rPr lang="en">
                <a:solidFill>
                  <a:schemeClr val="dk1"/>
                </a:solidFill>
              </a:rPr>
              <a:t>Air:1.00029 ,  Water:1.33 , </a:t>
            </a:r>
            <a:r>
              <a:rPr lang="en">
                <a:solidFill>
                  <a:schemeClr val="dk1"/>
                </a:solidFill>
              </a:rPr>
              <a:t>Acrylic</a:t>
            </a:r>
            <a:r>
              <a:rPr lang="en">
                <a:solidFill>
                  <a:schemeClr val="dk1"/>
                </a:solidFill>
              </a:rPr>
              <a:t> glass: 1.49</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179" name="Google Shape;179;p25"/>
          <p:cNvPicPr preferRelativeResize="0"/>
          <p:nvPr/>
        </p:nvPicPr>
        <p:blipFill>
          <a:blip r:embed="rId5">
            <a:alphaModFix/>
          </a:blip>
          <a:stretch>
            <a:fillRect/>
          </a:stretch>
        </p:blipFill>
        <p:spPr>
          <a:xfrm>
            <a:off x="6242700" y="2252150"/>
            <a:ext cx="2602650" cy="2634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Raytracing</a:t>
            </a:r>
            <a:endParaRPr/>
          </a:p>
        </p:txBody>
      </p:sp>
      <p:sp>
        <p:nvSpPr>
          <p:cNvPr id="185" name="Google Shape;185;p26"/>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186" name="Google Shape;186;p26"/>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187" name="Google Shape;187;p26"/>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188" name="Google Shape;188;p26"/>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189" name="Google Shape;189;p26"/>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Snell’s law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190" name="Google Shape;190;p26"/>
          <p:cNvPicPr preferRelativeResize="0"/>
          <p:nvPr/>
        </p:nvPicPr>
        <p:blipFill rotWithShape="1">
          <a:blip r:embed="rId5">
            <a:alphaModFix/>
          </a:blip>
          <a:srcRect b="0" l="0" r="3091" t="4852"/>
          <a:stretch/>
        </p:blipFill>
        <p:spPr>
          <a:xfrm>
            <a:off x="2725350" y="2558500"/>
            <a:ext cx="1984275" cy="962850"/>
          </a:xfrm>
          <a:prstGeom prst="rect">
            <a:avLst/>
          </a:prstGeom>
          <a:noFill/>
          <a:ln>
            <a:noFill/>
          </a:ln>
        </p:spPr>
      </p:pic>
      <p:pic>
        <p:nvPicPr>
          <p:cNvPr id="191" name="Google Shape;191;p26"/>
          <p:cNvPicPr preferRelativeResize="0"/>
          <p:nvPr/>
        </p:nvPicPr>
        <p:blipFill rotWithShape="1">
          <a:blip r:embed="rId6">
            <a:alphaModFix/>
          </a:blip>
          <a:srcRect b="931" l="0" r="2056" t="0"/>
          <a:stretch/>
        </p:blipFill>
        <p:spPr>
          <a:xfrm>
            <a:off x="5362600" y="1505613"/>
            <a:ext cx="1737700" cy="31573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7"/>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Raytracing</a:t>
            </a:r>
            <a:endParaRPr/>
          </a:p>
        </p:txBody>
      </p:sp>
      <p:sp>
        <p:nvSpPr>
          <p:cNvPr id="197" name="Google Shape;197;p27"/>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198" name="Google Shape;198;p27"/>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199" name="Google Shape;199;p27"/>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200" name="Google Shape;200;p27"/>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201" name="Google Shape;201;p27"/>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highlight>
                  <a:srgbClr val="FFFFFF"/>
                </a:highlight>
              </a:rPr>
              <a:t>What are some issues with </a:t>
            </a:r>
            <a:r>
              <a:rPr lang="en">
                <a:solidFill>
                  <a:schemeClr val="dk1"/>
                </a:solidFill>
                <a:highlight>
                  <a:srgbClr val="FFFFFF"/>
                </a:highlight>
              </a:rPr>
              <a:t>ray tracing</a:t>
            </a:r>
            <a:r>
              <a:rPr lang="en">
                <a:solidFill>
                  <a:schemeClr val="dk1"/>
                </a:solidFill>
                <a:highlight>
                  <a:srgbClr val="FFFFFF"/>
                </a:highlight>
              </a:rPr>
              <a:t> ? </a:t>
            </a:r>
            <a:endParaRPr>
              <a:solidFill>
                <a:schemeClr val="dk1"/>
              </a:solidFill>
              <a:highlight>
                <a:srgbClr val="FFFFFF"/>
              </a:highlight>
            </a:endParaRPr>
          </a:p>
          <a:p>
            <a:pPr indent="-317500" lvl="1" marL="914400" rtl="0" algn="l">
              <a:spcBef>
                <a:spcPts val="0"/>
              </a:spcBef>
              <a:spcAft>
                <a:spcPts val="0"/>
              </a:spcAft>
              <a:buClr>
                <a:schemeClr val="dk1"/>
              </a:buClr>
              <a:buSzPts val="1400"/>
              <a:buChar char="○"/>
            </a:pPr>
            <a:r>
              <a:rPr lang="en">
                <a:solidFill>
                  <a:schemeClr val="dk1"/>
                </a:solidFill>
                <a:highlight>
                  <a:srgbClr val="FFFFFF"/>
                </a:highlight>
              </a:rPr>
              <a:t>It’s computationally expensive ( although we have some advanced these GPUs these days )</a:t>
            </a:r>
            <a:endParaRPr>
              <a:solidFill>
                <a:schemeClr val="dk1"/>
              </a:solidFill>
              <a:highlight>
                <a:srgbClr val="FFFFFF"/>
              </a:highlight>
            </a:endParaRPr>
          </a:p>
          <a:p>
            <a:pPr indent="-317500" lvl="1" marL="914400" rtl="0" algn="l">
              <a:spcBef>
                <a:spcPts val="0"/>
              </a:spcBef>
              <a:spcAft>
                <a:spcPts val="0"/>
              </a:spcAft>
              <a:buClr>
                <a:schemeClr val="dk1"/>
              </a:buClr>
              <a:buSzPts val="1400"/>
              <a:buChar char="○"/>
            </a:pPr>
            <a:r>
              <a:rPr lang="en">
                <a:solidFill>
                  <a:schemeClr val="dk1"/>
                </a:solidFill>
                <a:highlight>
                  <a:srgbClr val="FFFFFF"/>
                </a:highlight>
              </a:rPr>
              <a:t>Appropriate for modeling point light sources and reflections and retractions but not so ideal for distributed light sources.</a:t>
            </a:r>
            <a:endParaRPr>
              <a:solidFill>
                <a:schemeClr val="dk1"/>
              </a:solidFill>
              <a:highlight>
                <a:srgbClr val="FFFFFF"/>
              </a:highlight>
            </a:endParaRPr>
          </a:p>
          <a:p>
            <a:pPr indent="0" lvl="0" marL="457200" rtl="0" algn="l">
              <a:spcBef>
                <a:spcPts val="1600"/>
              </a:spcBef>
              <a:spcAft>
                <a:spcPts val="0"/>
              </a:spcAft>
              <a:buNone/>
            </a:pPr>
            <a:r>
              <a:t/>
            </a:r>
            <a:endParaRPr>
              <a:solidFill>
                <a:schemeClr val="dk1"/>
              </a:solidFill>
              <a:highlight>
                <a:srgbClr val="FFFFFF"/>
              </a:highlight>
            </a:endParaRPr>
          </a:p>
          <a:p>
            <a:pPr indent="0" lvl="0" marL="457200" rtl="0" algn="l">
              <a:spcBef>
                <a:spcPts val="1600"/>
              </a:spcBef>
              <a:spcAft>
                <a:spcPts val="0"/>
              </a:spcAft>
              <a:buNone/>
            </a:pPr>
            <a:r>
              <a:t/>
            </a:r>
            <a:endParaRPr>
              <a:solidFill>
                <a:schemeClr val="dk1"/>
              </a:solidFill>
              <a:highlight>
                <a:srgbClr val="FFFFFF"/>
              </a:highlight>
            </a:endParaRPr>
          </a:p>
          <a:p>
            <a:pPr indent="0" lvl="0" marL="0" rtl="0" algn="l">
              <a:spcBef>
                <a:spcPts val="1600"/>
              </a:spcBef>
              <a:spcAft>
                <a:spcPts val="0"/>
              </a:spcAft>
              <a:buNone/>
            </a:pPr>
            <a:r>
              <a:t/>
            </a:r>
            <a:endParaRPr>
              <a:solidFill>
                <a:schemeClr val="dk1"/>
              </a:solidFill>
              <a:highlight>
                <a:srgbClr val="FFFFFF"/>
              </a:highlight>
            </a:endParaRPr>
          </a:p>
          <a:p>
            <a:pPr indent="0" lvl="0" marL="9144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202" name="Google Shape;202;p27"/>
          <p:cNvPicPr preferRelativeResize="0"/>
          <p:nvPr/>
        </p:nvPicPr>
        <p:blipFill>
          <a:blip r:embed="rId5">
            <a:alphaModFix/>
          </a:blip>
          <a:stretch>
            <a:fillRect/>
          </a:stretch>
        </p:blipFill>
        <p:spPr>
          <a:xfrm>
            <a:off x="2837275" y="2529213"/>
            <a:ext cx="4381500" cy="2466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Raytracing</a:t>
            </a:r>
            <a:endParaRPr/>
          </a:p>
        </p:txBody>
      </p:sp>
      <p:sp>
        <p:nvSpPr>
          <p:cNvPr id="208" name="Google Shape;208;p28"/>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209" name="Google Shape;209;p28"/>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210" name="Google Shape;210;p28"/>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211" name="Google Shape;211;p28"/>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212" name="Google Shape;212;p28"/>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highlight>
                  <a:srgbClr val="FFFFFF"/>
                </a:highlight>
              </a:rPr>
              <a:t>Radiosity is a global illumination model that uses laws of physics and numerical methods (e.g. finite elements) to simulate the distribution of light from a surface</a:t>
            </a: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a:solidFill>
                  <a:schemeClr val="dk1"/>
                </a:solidFill>
                <a:highlight>
                  <a:srgbClr val="FFFFFF"/>
                </a:highlight>
              </a:rPr>
              <a:t>It results in more natural and softer shadows </a:t>
            </a:r>
            <a:endParaRPr>
              <a:solidFill>
                <a:schemeClr val="dk1"/>
              </a:solidFill>
              <a:highlight>
                <a:srgbClr val="FFFFFF"/>
              </a:highlight>
            </a:endParaRPr>
          </a:p>
          <a:p>
            <a:pPr indent="0" lvl="0" marL="457200" rtl="0" algn="l">
              <a:spcBef>
                <a:spcPts val="1600"/>
              </a:spcBef>
              <a:spcAft>
                <a:spcPts val="0"/>
              </a:spcAft>
              <a:buNone/>
            </a:pPr>
            <a:r>
              <a:t/>
            </a:r>
            <a:endParaRPr>
              <a:solidFill>
                <a:schemeClr val="dk1"/>
              </a:solidFill>
              <a:highlight>
                <a:srgbClr val="FFFFFF"/>
              </a:highlight>
            </a:endParaRPr>
          </a:p>
          <a:p>
            <a:pPr indent="0" lvl="0" marL="0" rtl="0" algn="l">
              <a:spcBef>
                <a:spcPts val="1600"/>
              </a:spcBef>
              <a:spcAft>
                <a:spcPts val="0"/>
              </a:spcAft>
              <a:buNone/>
            </a:pPr>
            <a:r>
              <a:t/>
            </a:r>
            <a:endParaRPr>
              <a:solidFill>
                <a:schemeClr val="dk1"/>
              </a:solidFill>
              <a:highlight>
                <a:srgbClr val="FFFFFF"/>
              </a:highlight>
            </a:endParaRPr>
          </a:p>
          <a:p>
            <a:pPr indent="0" lvl="0" marL="9144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213" name="Google Shape;213;p28"/>
          <p:cNvPicPr preferRelativeResize="0"/>
          <p:nvPr/>
        </p:nvPicPr>
        <p:blipFill>
          <a:blip r:embed="rId5">
            <a:alphaModFix/>
          </a:blip>
          <a:stretch>
            <a:fillRect/>
          </a:stretch>
        </p:blipFill>
        <p:spPr>
          <a:xfrm>
            <a:off x="3314475" y="2663850"/>
            <a:ext cx="3189725" cy="2384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9"/>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Raytracing</a:t>
            </a:r>
            <a:endParaRPr/>
          </a:p>
        </p:txBody>
      </p:sp>
      <p:sp>
        <p:nvSpPr>
          <p:cNvPr id="219" name="Google Shape;219;p29"/>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220" name="Google Shape;220;p29"/>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221" name="Google Shape;221;p29"/>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222" name="Google Shape;222;p29"/>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223" name="Google Shape;223;p29"/>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highlight>
                  <a:srgbClr val="FFFFFF"/>
                </a:highlight>
              </a:rPr>
              <a:t>When an object like a tree is illuminated by the sun, and you are looking toward the tree, light rays leave the object</a:t>
            </a:r>
            <a:endParaRPr>
              <a:solidFill>
                <a:schemeClr val="dk1"/>
              </a:solidFill>
              <a:highlight>
                <a:srgbClr val="FFFFFF"/>
              </a:highlight>
            </a:endParaRPr>
          </a:p>
          <a:p>
            <a:pPr indent="-317500" lvl="1" marL="914400" rtl="0" algn="l">
              <a:spcBef>
                <a:spcPts val="0"/>
              </a:spcBef>
              <a:spcAft>
                <a:spcPts val="0"/>
              </a:spcAft>
              <a:buClr>
                <a:schemeClr val="dk1"/>
              </a:buClr>
              <a:buSzPts val="1400"/>
              <a:buAutoNum type="alphaLcPeriod"/>
            </a:pPr>
            <a:r>
              <a:rPr lang="en">
                <a:solidFill>
                  <a:schemeClr val="dk1"/>
                </a:solidFill>
                <a:highlight>
                  <a:srgbClr val="FFFFFF"/>
                </a:highlight>
              </a:rPr>
              <a:t>Only from points at the top and base of the tree, but in every direction.</a:t>
            </a:r>
            <a:endParaRPr>
              <a:solidFill>
                <a:schemeClr val="dk1"/>
              </a:solidFill>
              <a:highlight>
                <a:srgbClr val="FFFFFF"/>
              </a:highlight>
            </a:endParaRPr>
          </a:p>
          <a:p>
            <a:pPr indent="-317500" lvl="1" marL="914400" rtl="0" algn="l">
              <a:spcBef>
                <a:spcPts val="0"/>
              </a:spcBef>
              <a:spcAft>
                <a:spcPts val="0"/>
              </a:spcAft>
              <a:buClr>
                <a:schemeClr val="dk1"/>
              </a:buClr>
              <a:buSzPts val="1400"/>
              <a:buAutoNum type="alphaLcPeriod"/>
            </a:pPr>
            <a:r>
              <a:rPr lang="en">
                <a:solidFill>
                  <a:schemeClr val="dk1"/>
                </a:solidFill>
                <a:highlight>
                  <a:srgbClr val="FFFFFF"/>
                </a:highlight>
              </a:rPr>
              <a:t>From every point on the surface of the tree, but only toward your eyes.</a:t>
            </a:r>
            <a:endParaRPr>
              <a:solidFill>
                <a:schemeClr val="dk1"/>
              </a:solidFill>
              <a:highlight>
                <a:srgbClr val="FFFFFF"/>
              </a:highlight>
            </a:endParaRPr>
          </a:p>
          <a:p>
            <a:pPr indent="-317500" lvl="1" marL="914400" rtl="0" algn="l">
              <a:spcBef>
                <a:spcPts val="0"/>
              </a:spcBef>
              <a:spcAft>
                <a:spcPts val="0"/>
              </a:spcAft>
              <a:buClr>
                <a:schemeClr val="dk1"/>
              </a:buClr>
              <a:buSzPts val="1400"/>
              <a:buAutoNum type="alphaLcPeriod"/>
            </a:pPr>
            <a:r>
              <a:rPr lang="en">
                <a:solidFill>
                  <a:schemeClr val="dk1"/>
                </a:solidFill>
                <a:highlight>
                  <a:srgbClr val="FFFFFF"/>
                </a:highlight>
              </a:rPr>
              <a:t>Only from points at the top and base of the tree, but only toward your eyes .</a:t>
            </a:r>
            <a:endParaRPr>
              <a:solidFill>
                <a:schemeClr val="dk1"/>
              </a:solidFill>
              <a:highlight>
                <a:srgbClr val="FFFFFF"/>
              </a:highlight>
            </a:endParaRPr>
          </a:p>
          <a:p>
            <a:pPr indent="-317500" lvl="1" marL="914400" rtl="0" algn="l">
              <a:spcBef>
                <a:spcPts val="0"/>
              </a:spcBef>
              <a:spcAft>
                <a:spcPts val="0"/>
              </a:spcAft>
              <a:buClr>
                <a:schemeClr val="dk1"/>
              </a:buClr>
              <a:buSzPts val="1400"/>
              <a:buAutoNum type="alphaLcPeriod"/>
            </a:pPr>
            <a:r>
              <a:rPr lang="en">
                <a:solidFill>
                  <a:schemeClr val="dk1"/>
                </a:solidFill>
                <a:highlight>
                  <a:srgbClr val="FFFFFF"/>
                </a:highlight>
              </a:rPr>
              <a:t>From every point on the surface of the tree and in every direction. </a:t>
            </a:r>
            <a:endParaRPr>
              <a:solidFill>
                <a:schemeClr val="dk1"/>
              </a:solidFill>
              <a:highlight>
                <a:srgbClr val="FFFFFF"/>
              </a:highlight>
            </a:endParaRPr>
          </a:p>
          <a:p>
            <a:pPr indent="0" lvl="0" marL="457200" rtl="0" algn="l">
              <a:spcBef>
                <a:spcPts val="1600"/>
              </a:spcBef>
              <a:spcAft>
                <a:spcPts val="0"/>
              </a:spcAft>
              <a:buNone/>
            </a:pPr>
            <a:r>
              <a:t/>
            </a:r>
            <a:endParaRPr>
              <a:solidFill>
                <a:schemeClr val="dk1"/>
              </a:solidFill>
              <a:highlight>
                <a:srgbClr val="FFFFFF"/>
              </a:highlight>
            </a:endParaRPr>
          </a:p>
          <a:p>
            <a:pPr indent="0" lvl="0" marL="0" rtl="0" algn="l">
              <a:spcBef>
                <a:spcPts val="1600"/>
              </a:spcBef>
              <a:spcAft>
                <a:spcPts val="0"/>
              </a:spcAft>
              <a:buNone/>
            </a:pPr>
            <a:r>
              <a:t/>
            </a:r>
            <a:endParaRPr>
              <a:solidFill>
                <a:schemeClr val="dk1"/>
              </a:solidFill>
              <a:highlight>
                <a:srgbClr val="FFFFFF"/>
              </a:highlight>
            </a:endParaRPr>
          </a:p>
          <a:p>
            <a:pPr indent="0" lvl="0" marL="9144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Raytracing</a:t>
            </a:r>
            <a:endParaRPr/>
          </a:p>
        </p:txBody>
      </p:sp>
      <p:sp>
        <p:nvSpPr>
          <p:cNvPr id="229" name="Google Shape;229;p30"/>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230" name="Google Shape;230;p30"/>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231" name="Google Shape;231;p30"/>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232" name="Google Shape;232;p30"/>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233" name="Google Shape;233;p30"/>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highlight>
                  <a:srgbClr val="FFFFFF"/>
                </a:highlight>
              </a:rPr>
              <a:t>A light ray can change direction when going from one material into another. This phenomenon is known as</a:t>
            </a:r>
            <a:endParaRPr>
              <a:solidFill>
                <a:schemeClr val="dk1"/>
              </a:solidFill>
              <a:highlight>
                <a:srgbClr val="FFFFFF"/>
              </a:highlight>
            </a:endParaRPr>
          </a:p>
          <a:p>
            <a:pPr indent="-317500" lvl="1" marL="914400" rtl="0" algn="l">
              <a:spcBef>
                <a:spcPts val="0"/>
              </a:spcBef>
              <a:spcAft>
                <a:spcPts val="0"/>
              </a:spcAft>
              <a:buClr>
                <a:schemeClr val="dk1"/>
              </a:buClr>
              <a:buSzPts val="1400"/>
              <a:buAutoNum type="alphaLcPeriod"/>
            </a:pPr>
            <a:r>
              <a:rPr lang="en">
                <a:solidFill>
                  <a:schemeClr val="dk1"/>
                </a:solidFill>
                <a:highlight>
                  <a:srgbClr val="FFFFFF"/>
                </a:highlight>
              </a:rPr>
              <a:t>Refraction</a:t>
            </a:r>
            <a:endParaRPr>
              <a:solidFill>
                <a:schemeClr val="dk1"/>
              </a:solidFill>
              <a:highlight>
                <a:srgbClr val="FFFFFF"/>
              </a:highlight>
            </a:endParaRPr>
          </a:p>
          <a:p>
            <a:pPr indent="-317500" lvl="1" marL="914400" rtl="0" algn="l">
              <a:spcBef>
                <a:spcPts val="0"/>
              </a:spcBef>
              <a:spcAft>
                <a:spcPts val="0"/>
              </a:spcAft>
              <a:buClr>
                <a:schemeClr val="dk1"/>
              </a:buClr>
              <a:buSzPts val="1400"/>
              <a:buAutoNum type="alphaLcPeriod"/>
            </a:pPr>
            <a:r>
              <a:rPr lang="en">
                <a:solidFill>
                  <a:schemeClr val="dk1"/>
                </a:solidFill>
                <a:highlight>
                  <a:srgbClr val="FFFFFF"/>
                </a:highlight>
              </a:rPr>
              <a:t>Reflection</a:t>
            </a:r>
            <a:endParaRPr>
              <a:solidFill>
                <a:schemeClr val="dk1"/>
              </a:solidFill>
              <a:highlight>
                <a:srgbClr val="FFFFFF"/>
              </a:highlight>
            </a:endParaRPr>
          </a:p>
          <a:p>
            <a:pPr indent="-317500" lvl="1" marL="914400" rtl="0" algn="l">
              <a:spcBef>
                <a:spcPts val="0"/>
              </a:spcBef>
              <a:spcAft>
                <a:spcPts val="0"/>
              </a:spcAft>
              <a:buClr>
                <a:schemeClr val="dk1"/>
              </a:buClr>
              <a:buSzPts val="1400"/>
              <a:buAutoNum type="alphaLcPeriod"/>
            </a:pPr>
            <a:r>
              <a:rPr lang="en">
                <a:solidFill>
                  <a:schemeClr val="dk1"/>
                </a:solidFill>
                <a:highlight>
                  <a:srgbClr val="FFFFFF"/>
                </a:highlight>
              </a:rPr>
              <a:t>Absorption</a:t>
            </a:r>
            <a:endParaRPr>
              <a:solidFill>
                <a:schemeClr val="dk1"/>
              </a:solidFill>
              <a:highlight>
                <a:srgbClr val="FFFFFF"/>
              </a:highlight>
            </a:endParaRPr>
          </a:p>
          <a:p>
            <a:pPr indent="-317500" lvl="1" marL="914400" rtl="0" algn="l">
              <a:spcBef>
                <a:spcPts val="0"/>
              </a:spcBef>
              <a:spcAft>
                <a:spcPts val="0"/>
              </a:spcAft>
              <a:buClr>
                <a:schemeClr val="dk1"/>
              </a:buClr>
              <a:buSzPts val="1400"/>
              <a:buAutoNum type="alphaLcPeriod"/>
            </a:pPr>
            <a:r>
              <a:rPr lang="en">
                <a:solidFill>
                  <a:schemeClr val="dk1"/>
                </a:solidFill>
                <a:highlight>
                  <a:srgbClr val="FFFFFF"/>
                </a:highlight>
              </a:rPr>
              <a:t>Scattering</a:t>
            </a:r>
            <a:endParaRPr>
              <a:solidFill>
                <a:schemeClr val="dk1"/>
              </a:solidFill>
              <a:highlight>
                <a:srgbClr val="FFFFFF"/>
              </a:highlight>
            </a:endParaRPr>
          </a:p>
          <a:p>
            <a:pPr indent="0" lvl="0" marL="457200" rtl="0" algn="l">
              <a:spcBef>
                <a:spcPts val="1600"/>
              </a:spcBef>
              <a:spcAft>
                <a:spcPts val="0"/>
              </a:spcAft>
              <a:buNone/>
            </a:pPr>
            <a:r>
              <a:t/>
            </a:r>
            <a:endParaRPr>
              <a:solidFill>
                <a:schemeClr val="dk1"/>
              </a:solidFill>
              <a:highlight>
                <a:srgbClr val="FFFFFF"/>
              </a:highlight>
            </a:endParaRPr>
          </a:p>
          <a:p>
            <a:pPr indent="0" lvl="0" marL="0" rtl="0" algn="l">
              <a:spcBef>
                <a:spcPts val="1600"/>
              </a:spcBef>
              <a:spcAft>
                <a:spcPts val="0"/>
              </a:spcAft>
              <a:buNone/>
            </a:pPr>
            <a:r>
              <a:t/>
            </a:r>
            <a:endParaRPr>
              <a:solidFill>
                <a:schemeClr val="dk1"/>
              </a:solidFill>
              <a:highlight>
                <a:srgbClr val="FFFFFF"/>
              </a:highlight>
            </a:endParaRPr>
          </a:p>
          <a:p>
            <a:pPr indent="0" lvl="0" marL="9144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1"/>
          <p:cNvSpPr txBox="1"/>
          <p:nvPr>
            <p:ph type="title"/>
          </p:nvPr>
        </p:nvSpPr>
        <p:spPr>
          <a:xfrm>
            <a:off x="311700" y="1272900"/>
            <a:ext cx="8520600" cy="167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Thank you!</a:t>
            </a:r>
            <a:endParaRPr sz="4800"/>
          </a:p>
        </p:txBody>
      </p:sp>
      <p:pic>
        <p:nvPicPr>
          <p:cNvPr id="239" name="Google Shape;239;p31"/>
          <p:cNvPicPr preferRelativeResize="0"/>
          <p:nvPr/>
        </p:nvPicPr>
        <p:blipFill>
          <a:blip r:embed="rId3">
            <a:alphaModFix/>
          </a:blip>
          <a:stretch>
            <a:fillRect/>
          </a:stretch>
        </p:blipFill>
        <p:spPr>
          <a:xfrm>
            <a:off x="8039700" y="273476"/>
            <a:ext cx="792600" cy="792600"/>
          </a:xfrm>
          <a:prstGeom prst="rect">
            <a:avLst/>
          </a:prstGeom>
          <a:noFill/>
          <a:ln>
            <a:noFill/>
          </a:ln>
        </p:spPr>
      </p:pic>
      <p:pic>
        <p:nvPicPr>
          <p:cNvPr id="240" name="Google Shape;240;p31"/>
          <p:cNvPicPr preferRelativeResize="0"/>
          <p:nvPr/>
        </p:nvPicPr>
        <p:blipFill>
          <a:blip r:embed="rId4">
            <a:alphaModFix/>
          </a:blip>
          <a:stretch>
            <a:fillRect/>
          </a:stretch>
        </p:blipFill>
        <p:spPr>
          <a:xfrm>
            <a:off x="525000" y="458575"/>
            <a:ext cx="1268500" cy="422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235500" y="1272900"/>
            <a:ext cx="8520600" cy="167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Assignment 4</a:t>
            </a:r>
            <a:endParaRPr sz="4800"/>
          </a:p>
        </p:txBody>
      </p:sp>
      <p:pic>
        <p:nvPicPr>
          <p:cNvPr id="63" name="Google Shape;63;p14"/>
          <p:cNvPicPr preferRelativeResize="0"/>
          <p:nvPr/>
        </p:nvPicPr>
        <p:blipFill>
          <a:blip r:embed="rId3">
            <a:alphaModFix/>
          </a:blip>
          <a:stretch>
            <a:fillRect/>
          </a:stretch>
        </p:blipFill>
        <p:spPr>
          <a:xfrm>
            <a:off x="8039700" y="273476"/>
            <a:ext cx="792600" cy="792600"/>
          </a:xfrm>
          <a:prstGeom prst="rect">
            <a:avLst/>
          </a:prstGeom>
          <a:noFill/>
          <a:ln>
            <a:noFill/>
          </a:ln>
        </p:spPr>
      </p:pic>
      <p:pic>
        <p:nvPicPr>
          <p:cNvPr id="64" name="Google Shape;64;p14"/>
          <p:cNvPicPr preferRelativeResize="0"/>
          <p:nvPr/>
        </p:nvPicPr>
        <p:blipFill>
          <a:blip r:embed="rId4">
            <a:alphaModFix/>
          </a:blip>
          <a:stretch>
            <a:fillRect/>
          </a:stretch>
        </p:blipFill>
        <p:spPr>
          <a:xfrm>
            <a:off x="525000" y="458575"/>
            <a:ext cx="1268500" cy="422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Assignment 4</a:t>
            </a:r>
            <a:endParaRPr/>
          </a:p>
        </p:txBody>
      </p:sp>
      <p:sp>
        <p:nvSpPr>
          <p:cNvPr id="70" name="Google Shape;70;p15"/>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71" name="Google Shape;71;p15"/>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72" name="Google Shape;72;p15"/>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73" name="Google Shape;73;p15"/>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74" name="Google Shape;74;p15"/>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We will work out a few exercises that help you become more familiar with how to do assignment 4</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rPr>
              <a:t>Place one cube box of </a:t>
            </a:r>
            <a:r>
              <a:rPr lang="en">
                <a:solidFill>
                  <a:schemeClr val="dk1"/>
                </a:solidFill>
              </a:rPr>
              <a:t>dimension 2x2x2</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rPr>
              <a:t>Translate this box with v=[-2,0,0]</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rPr>
              <a:t>Use the already-defined </a:t>
            </a:r>
            <a:r>
              <a:rPr b="1" lang="en" u="sng">
                <a:solidFill>
                  <a:schemeClr val="dk1"/>
                </a:solidFill>
              </a:rPr>
              <a:t>Phong shader</a:t>
            </a:r>
            <a:r>
              <a:rPr lang="en">
                <a:solidFill>
                  <a:schemeClr val="dk1"/>
                </a:solidFill>
              </a:rPr>
              <a:t> as an argument that is passed for drawing the cube</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rPr>
              <a:t>Now, let’s Implement this functionality for loading a square images of your choice* into texture maps.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Remember, not just any image that you download will work. Images used for texture maps in WebGL 1.0 must be square and have power of two dimensions (therefore only square images of a few limited sizes like 128x128 and 256x256 are valid). WebGL 2.0 doesn't have this limitation but it also isn't widely supported on phones yet so we don't use it.</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Assignment 4</a:t>
            </a:r>
            <a:endParaRPr/>
          </a:p>
        </p:txBody>
      </p:sp>
      <p:sp>
        <p:nvSpPr>
          <p:cNvPr id="80" name="Google Shape;80;p16"/>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81" name="Google Shape;81;p16"/>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82" name="Google Shape;82;p16"/>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83" name="Google Shape;83;p16"/>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84" name="Google Shape;84;p16"/>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We will work out a few exercises that help you become more familiar with how to do assignment 4</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Now, let’s Implement this functionality for loading a square images of your choice* into texture maps. Set </a:t>
            </a:r>
            <a:r>
              <a:rPr lang="en">
                <a:solidFill>
                  <a:schemeClr val="dk1"/>
                </a:solidFill>
              </a:rPr>
              <a:t>ambient</a:t>
            </a:r>
            <a:r>
              <a:rPr lang="en">
                <a:solidFill>
                  <a:schemeClr val="dk1"/>
                </a:solidFill>
              </a:rPr>
              <a:t> color to opaque black and ambient </a:t>
            </a:r>
            <a:r>
              <a:rPr lang="en">
                <a:solidFill>
                  <a:schemeClr val="dk1"/>
                </a:solidFill>
              </a:rPr>
              <a:t>coefficient</a:t>
            </a:r>
            <a:r>
              <a:rPr lang="en">
                <a:solidFill>
                  <a:schemeClr val="dk1"/>
                </a:solidFill>
              </a:rPr>
              <a:t> to 1. As a hint: </a:t>
            </a:r>
            <a:endParaRPr>
              <a:solidFill>
                <a:schemeClr val="dk1"/>
              </a:solidFill>
            </a:endParaRPr>
          </a:p>
          <a:p>
            <a:pPr indent="0" lvl="0" marL="914400" rtl="0" algn="l">
              <a:spcBef>
                <a:spcPts val="1600"/>
              </a:spcBef>
              <a:spcAft>
                <a:spcPts val="0"/>
              </a:spcAft>
              <a:buNone/>
            </a:pPr>
            <a:r>
              <a:rPr lang="en">
                <a:solidFill>
                  <a:schemeClr val="dk1"/>
                </a:solidFill>
              </a:rPr>
              <a:t>texture1: context.get_instance( </a:t>
            </a:r>
            <a:r>
              <a:rPr lang="en">
                <a:solidFill>
                  <a:srgbClr val="FF0000"/>
                </a:solidFill>
              </a:rPr>
              <a:t>Texture_Rotate</a:t>
            </a:r>
            <a:r>
              <a:rPr lang="en">
                <a:solidFill>
                  <a:schemeClr val="dk1"/>
                </a:solidFill>
              </a:rPr>
              <a:t> ).material( Color.of( 0,0,0,1 ), { </a:t>
            </a:r>
            <a:r>
              <a:rPr lang="en">
                <a:solidFill>
                  <a:srgbClr val="FF0000"/>
                </a:solidFill>
              </a:rPr>
              <a:t>ambient: 1</a:t>
            </a:r>
            <a:r>
              <a:rPr lang="en">
                <a:solidFill>
                  <a:schemeClr val="dk1"/>
                </a:solidFill>
              </a:rPr>
              <a:t>, texture: context.get_instance( "assets/wall.jpg", </a:t>
            </a:r>
            <a:r>
              <a:rPr lang="en">
                <a:solidFill>
                  <a:srgbClr val="FF0000"/>
                </a:solidFill>
              </a:rPr>
              <a:t>false</a:t>
            </a:r>
            <a:r>
              <a:rPr lang="en">
                <a:solidFill>
                  <a:schemeClr val="dk1"/>
                </a:solidFill>
              </a:rPr>
              <a:t> ) }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7"/>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Assignment 4</a:t>
            </a:r>
            <a:endParaRPr/>
          </a:p>
        </p:txBody>
      </p:sp>
      <p:sp>
        <p:nvSpPr>
          <p:cNvPr id="90" name="Google Shape;90;p17"/>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91" name="Google Shape;91;p17"/>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92" name="Google Shape;92;p17"/>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93" name="Google Shape;93;p17"/>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94" name="Google Shape;94;p17"/>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Your work should look like this up to this point: </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95" name="Google Shape;95;p17"/>
          <p:cNvPicPr preferRelativeResize="0"/>
          <p:nvPr/>
        </p:nvPicPr>
        <p:blipFill>
          <a:blip r:embed="rId5">
            <a:alphaModFix/>
          </a:blip>
          <a:stretch>
            <a:fillRect/>
          </a:stretch>
        </p:blipFill>
        <p:spPr>
          <a:xfrm>
            <a:off x="3602675" y="2115175"/>
            <a:ext cx="2656850" cy="2446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8"/>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Assignment 4</a:t>
            </a:r>
            <a:endParaRPr/>
          </a:p>
        </p:txBody>
      </p:sp>
      <p:sp>
        <p:nvSpPr>
          <p:cNvPr id="101" name="Google Shape;101;p18"/>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102" name="Google Shape;102;p18"/>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103" name="Google Shape;103;p18"/>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104" name="Google Shape;104;p18"/>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105" name="Google Shape;105;p18"/>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In this section, modify the shader to rotate the texture </a:t>
            </a:r>
            <a:r>
              <a:rPr lang="en">
                <a:solidFill>
                  <a:schemeClr val="dk1"/>
                </a:solidFill>
              </a:rPr>
              <a:t>continuously</a:t>
            </a:r>
            <a:r>
              <a:rPr lang="en">
                <a:solidFill>
                  <a:schemeClr val="dk1"/>
                </a:solidFill>
              </a:rPr>
              <a:t>. You need to </a:t>
            </a:r>
            <a:r>
              <a:rPr lang="en">
                <a:solidFill>
                  <a:schemeClr val="dk1"/>
                </a:solidFill>
              </a:rPr>
              <a:t>specifically</a:t>
            </a:r>
            <a:r>
              <a:rPr lang="en">
                <a:solidFill>
                  <a:schemeClr val="dk1"/>
                </a:solidFill>
              </a:rPr>
              <a:t> make modifications to :</a:t>
            </a:r>
            <a:endParaRPr>
              <a:solidFill>
                <a:schemeClr val="dk1"/>
              </a:solidFill>
            </a:endParaRPr>
          </a:p>
          <a:p>
            <a:pPr indent="0" lvl="0" marL="457200" rtl="0" algn="l">
              <a:spcBef>
                <a:spcPts val="1600"/>
              </a:spcBef>
              <a:spcAft>
                <a:spcPts val="0"/>
              </a:spcAft>
              <a:buNone/>
            </a:pPr>
            <a:r>
              <a:rPr lang="en">
                <a:solidFill>
                  <a:schemeClr val="dk1"/>
                </a:solidFill>
              </a:rPr>
              <a:t>vec4 tex_color = texture2D( texture, f_tex_coord )</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106" name="Google Shape;106;p18"/>
          <p:cNvPicPr preferRelativeResize="0"/>
          <p:nvPr/>
        </p:nvPicPr>
        <p:blipFill>
          <a:blip r:embed="rId5">
            <a:alphaModFix/>
          </a:blip>
          <a:stretch>
            <a:fillRect/>
          </a:stretch>
        </p:blipFill>
        <p:spPr>
          <a:xfrm>
            <a:off x="3478688" y="2586195"/>
            <a:ext cx="2522275" cy="2300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235500" y="1272900"/>
            <a:ext cx="8520600" cy="167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Raytracing</a:t>
            </a:r>
            <a:endParaRPr sz="4800"/>
          </a:p>
        </p:txBody>
      </p:sp>
      <p:pic>
        <p:nvPicPr>
          <p:cNvPr id="112" name="Google Shape;112;p19"/>
          <p:cNvPicPr preferRelativeResize="0"/>
          <p:nvPr/>
        </p:nvPicPr>
        <p:blipFill>
          <a:blip r:embed="rId3">
            <a:alphaModFix/>
          </a:blip>
          <a:stretch>
            <a:fillRect/>
          </a:stretch>
        </p:blipFill>
        <p:spPr>
          <a:xfrm>
            <a:off x="8039700" y="273476"/>
            <a:ext cx="792600" cy="792600"/>
          </a:xfrm>
          <a:prstGeom prst="rect">
            <a:avLst/>
          </a:prstGeom>
          <a:noFill/>
          <a:ln>
            <a:noFill/>
          </a:ln>
        </p:spPr>
      </p:pic>
      <p:pic>
        <p:nvPicPr>
          <p:cNvPr id="113" name="Google Shape;113;p19"/>
          <p:cNvPicPr preferRelativeResize="0"/>
          <p:nvPr/>
        </p:nvPicPr>
        <p:blipFill>
          <a:blip r:embed="rId4">
            <a:alphaModFix/>
          </a:blip>
          <a:stretch>
            <a:fillRect/>
          </a:stretch>
        </p:blipFill>
        <p:spPr>
          <a:xfrm>
            <a:off x="525000" y="458575"/>
            <a:ext cx="1268500" cy="422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Raytracing</a:t>
            </a:r>
            <a:endParaRPr/>
          </a:p>
        </p:txBody>
      </p:sp>
      <p:sp>
        <p:nvSpPr>
          <p:cNvPr id="119" name="Google Shape;119;p20"/>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120" name="Google Shape;120;p20"/>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121" name="Google Shape;121;p20"/>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122" name="Google Shape;122;p20"/>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123" name="Google Shape;123;p20"/>
          <p:cNvSpPr txBox="1"/>
          <p:nvPr>
            <p:ph idx="1" type="body"/>
          </p:nvPr>
        </p:nvSpPr>
        <p:spPr>
          <a:xfrm>
            <a:off x="311700" y="1144775"/>
            <a:ext cx="8520600" cy="360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Tracing single rays of light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Partial physical models for determining the ray’s path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Good for point light </a:t>
            </a:r>
            <a:r>
              <a:rPr lang="en">
                <a:solidFill>
                  <a:schemeClr val="dk1"/>
                </a:solidFill>
              </a:rPr>
              <a:t>sources</a:t>
            </a:r>
            <a:r>
              <a:rPr lang="en">
                <a:solidFill>
                  <a:schemeClr val="dk1"/>
                </a:solidFill>
              </a:rPr>
              <a:t>, sharp shadows etc.</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124" name="Google Shape;124;p20"/>
          <p:cNvPicPr preferRelativeResize="0"/>
          <p:nvPr/>
        </p:nvPicPr>
        <p:blipFill>
          <a:blip r:embed="rId5">
            <a:alphaModFix/>
          </a:blip>
          <a:stretch>
            <a:fillRect/>
          </a:stretch>
        </p:blipFill>
        <p:spPr>
          <a:xfrm>
            <a:off x="2993000" y="2276550"/>
            <a:ext cx="3707126" cy="2783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Raytracing</a:t>
            </a:r>
            <a:endParaRPr/>
          </a:p>
        </p:txBody>
      </p:sp>
      <p:sp>
        <p:nvSpPr>
          <p:cNvPr id="130" name="Google Shape;130;p21"/>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131" name="Google Shape;131;p21"/>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132" name="Google Shape;132;p21"/>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133" name="Google Shape;133;p21"/>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134" name="Google Shape;134;p21"/>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AutoNum type="arabicPeriod"/>
            </a:pPr>
            <a:r>
              <a:rPr lang="en">
                <a:solidFill>
                  <a:schemeClr val="dk1"/>
                </a:solidFill>
              </a:rPr>
              <a:t>Set up the camera and the image plane</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Compute a ray from the eye to every pixel and trace it in the scene</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Compute object-ray intersections</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Compute shadow, reflected, and refracted rays at each intersection</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135" name="Google Shape;135;p21"/>
          <p:cNvPicPr preferRelativeResize="0"/>
          <p:nvPr/>
        </p:nvPicPr>
        <p:blipFill>
          <a:blip r:embed="rId5">
            <a:alphaModFix/>
          </a:blip>
          <a:stretch>
            <a:fillRect/>
          </a:stretch>
        </p:blipFill>
        <p:spPr>
          <a:xfrm>
            <a:off x="2253950" y="2706825"/>
            <a:ext cx="4838700" cy="2381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